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5" r:id="rId3"/>
    <p:sldId id="299" r:id="rId4"/>
    <p:sldId id="300" r:id="rId5"/>
    <p:sldId id="280" r:id="rId6"/>
    <p:sldId id="296" r:id="rId7"/>
    <p:sldId id="302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B"/>
    <a:srgbClr val="49A8B2"/>
    <a:srgbClr val="FFF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0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93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3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B5B0-54D2-0C46-ABF0-EE7FCF24DD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4BB3-226B-0FFE-39A0-139120333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Cell-free Synthetic Biology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6CA19-C421-A410-9015-7DAA29DF2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EE-490J</a:t>
            </a:r>
          </a:p>
          <a:p>
            <a:r>
              <a:rPr lang="en-US" dirty="0"/>
              <a:t>07.11.2023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614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4912" y="1147812"/>
            <a:ext cx="5833586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700" spc="-11" dirty="0"/>
              <a:t>Objectives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202054" y="2041456"/>
            <a:ext cx="6743700" cy="324223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70034" marR="3810" indent="-260985" algn="just">
              <a:buSzPct val="96428"/>
              <a:buFont typeface="Wingdings"/>
              <a:buChar char=""/>
              <a:tabLst>
                <a:tab pos="270510" algn="l"/>
              </a:tabLst>
            </a:pPr>
            <a:r>
              <a:rPr lang="en-US" sz="2100" spc="-4" dirty="0">
                <a:latin typeface="Calibri"/>
                <a:cs typeface="Calibri"/>
              </a:rPr>
              <a:t>How to purify ribosomes from bacterial cells?</a:t>
            </a:r>
          </a:p>
          <a:p>
            <a:pPr marL="270034" marR="3810" indent="-260985" algn="just">
              <a:buSzPct val="96428"/>
              <a:buFont typeface="Wingdings"/>
              <a:buChar char="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2100" spc="-4" dirty="0">
                <a:latin typeface="Calibri"/>
                <a:cs typeface="Calibri"/>
              </a:rPr>
              <a:t>Grow the cells – Culturing</a:t>
            </a: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2100" spc="-4" dirty="0">
                <a:latin typeface="Calibri"/>
                <a:cs typeface="Calibri"/>
              </a:rPr>
              <a:t>Extract and purify ribosomes from cell lysate</a:t>
            </a: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351949" marR="3810" indent="-342900" algn="just">
              <a:buSzPct val="96428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en-US" sz="2100" spc="-4" dirty="0">
                <a:latin typeface="Calibri"/>
                <a:cs typeface="Calibri"/>
              </a:rPr>
              <a:t>Concentrate PURE proteins from last week</a:t>
            </a:r>
          </a:p>
          <a:p>
            <a:pPr marL="351949" marR="3810" indent="-342900" algn="just">
              <a:buSzPct val="96428"/>
              <a:buFont typeface="Wingdings" panose="05000000000000000000" pitchFamily="2" charset="2"/>
              <a:buChar char="Ø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351949" marR="3810" indent="-342900" algn="just">
              <a:buSzPct val="96428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en-US" sz="2100" spc="-4" dirty="0">
                <a:latin typeface="Calibri"/>
                <a:cs typeface="Calibri"/>
              </a:rPr>
              <a:t>SDS-PAGE analysis of PURE proteins </a:t>
            </a:r>
          </a:p>
        </p:txBody>
      </p:sp>
    </p:spTree>
    <p:extLst>
      <p:ext uri="{BB962C8B-B14F-4D97-AF65-F5344CB8AC3E}">
        <p14:creationId xmlns:p14="http://schemas.microsoft.com/office/powerpoint/2010/main" val="146895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286" y="216080"/>
            <a:ext cx="6127427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700" spc="-11" dirty="0"/>
              <a:t>Culturing the cells for ribosome purification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78323" y="987908"/>
            <a:ext cx="6743700" cy="656911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70034" marR="3810" indent="-260985" algn="just">
              <a:buSzPct val="96428"/>
              <a:buFont typeface="Wingdings"/>
              <a:buChar char="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694A2-8C64-C893-DE77-A05778BF78F5}"/>
              </a:ext>
            </a:extLst>
          </p:cNvPr>
          <p:cNvSpPr txBox="1"/>
          <p:nvPr/>
        </p:nvSpPr>
        <p:spPr>
          <a:xfrm>
            <a:off x="546652" y="1017726"/>
            <a:ext cx="694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Prepare the overnight culture (mother culture) for cells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E.coli Rb1 strain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DBF3E5-4FCC-7C5D-66BE-CCA1F8F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9" y="2918710"/>
            <a:ext cx="868920" cy="12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AB5D44-8A59-86B0-1D38-5A64C51D9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9807" r="28370" b="5362"/>
          <a:stretch/>
        </p:blipFill>
        <p:spPr bwMode="auto">
          <a:xfrm>
            <a:off x="2812051" y="2578286"/>
            <a:ext cx="1332566" cy="171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42D758-701A-FAEF-F83C-00863C69D048}"/>
              </a:ext>
            </a:extLst>
          </p:cNvPr>
          <p:cNvSpPr/>
          <p:nvPr/>
        </p:nvSpPr>
        <p:spPr>
          <a:xfrm>
            <a:off x="1548042" y="3273506"/>
            <a:ext cx="795131" cy="5068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84C7C4-D2A0-E76F-E376-437BCACF7F3E}"/>
              </a:ext>
            </a:extLst>
          </p:cNvPr>
          <p:cNvSpPr/>
          <p:nvPr/>
        </p:nvSpPr>
        <p:spPr>
          <a:xfrm>
            <a:off x="4615488" y="3207245"/>
            <a:ext cx="795131" cy="5068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2559DC3-30F6-1D4D-E7F7-AC41E389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83" y="2168606"/>
            <a:ext cx="3091070" cy="30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13684-3CC6-7D7D-8F0A-C00DA2638EE8}"/>
              </a:ext>
            </a:extLst>
          </p:cNvPr>
          <p:cNvSpPr txBox="1"/>
          <p:nvPr/>
        </p:nvSpPr>
        <p:spPr>
          <a:xfrm>
            <a:off x="178323" y="4176155"/>
            <a:ext cx="15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Glycerol stock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F156E-8C92-E82A-81D0-D200D3F96B2D}"/>
              </a:ext>
            </a:extLst>
          </p:cNvPr>
          <p:cNvSpPr txBox="1"/>
          <p:nvPr/>
        </p:nvSpPr>
        <p:spPr>
          <a:xfrm>
            <a:off x="2603470" y="4368590"/>
            <a:ext cx="18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Overnight 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B3E97-2D52-6A27-D4D9-6456C0A26EC6}"/>
              </a:ext>
            </a:extLst>
          </p:cNvPr>
          <p:cNvSpPr txBox="1"/>
          <p:nvPr/>
        </p:nvSpPr>
        <p:spPr>
          <a:xfrm>
            <a:off x="6007332" y="5292954"/>
            <a:ext cx="252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Culture for purification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9C1AD-6016-B7CD-F751-3BAC77DE0A55}"/>
              </a:ext>
            </a:extLst>
          </p:cNvPr>
          <p:cNvSpPr txBox="1"/>
          <p:nvPr/>
        </p:nvSpPr>
        <p:spPr>
          <a:xfrm>
            <a:off x="1508286" y="2868691"/>
            <a:ext cx="942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14 - 16 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E54A2-AFB0-689F-FA8E-D049D9548AC2}"/>
              </a:ext>
            </a:extLst>
          </p:cNvPr>
          <p:cNvSpPr txBox="1"/>
          <p:nvPr/>
        </p:nvSpPr>
        <p:spPr>
          <a:xfrm>
            <a:off x="4430632" y="2868691"/>
            <a:ext cx="942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 – 4 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38DCED-6C04-62B2-B32E-B1E2D062C03D}"/>
              </a:ext>
            </a:extLst>
          </p:cNvPr>
          <p:cNvGrpSpPr>
            <a:grpSpLocks noChangeAspect="1"/>
          </p:cNvGrpSpPr>
          <p:nvPr/>
        </p:nvGrpSpPr>
        <p:grpSpPr>
          <a:xfrm>
            <a:off x="2205393" y="4990443"/>
            <a:ext cx="2952000" cy="1641927"/>
            <a:chOff x="2018734" y="2497336"/>
            <a:chExt cx="4893469" cy="2721769"/>
          </a:xfrm>
        </p:grpSpPr>
        <p:pic>
          <p:nvPicPr>
            <p:cNvPr id="17" name="Picture 2" descr="Bacterial growth, detachment and cell size control on polyethylene  terephthalate surfaces | Scientific Reports">
              <a:extLst>
                <a:ext uri="{FF2B5EF4-FFF2-40B4-BE49-F238E27FC236}">
                  <a16:creationId xmlns:a16="http://schemas.microsoft.com/office/drawing/2014/main" id="{E6898483-8E77-A715-FC14-6151FFC69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734" y="2497336"/>
              <a:ext cx="4893469" cy="27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CE743C-2DD4-930A-F9D2-618369042012}"/>
                </a:ext>
              </a:extLst>
            </p:cNvPr>
            <p:cNvSpPr/>
            <p:nvPr/>
          </p:nvSpPr>
          <p:spPr>
            <a:xfrm rot="1306940">
              <a:off x="3382467" y="3082210"/>
              <a:ext cx="446422" cy="1130568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44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286" y="216080"/>
            <a:ext cx="6127427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700" spc="-11" dirty="0"/>
              <a:t>Culturing the cells for ribosome purification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78323" y="987908"/>
            <a:ext cx="6743700" cy="656911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70034" marR="3810" indent="-260985" algn="just">
              <a:buSzPct val="96428"/>
              <a:buFont typeface="Wingdings"/>
              <a:buChar char="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694A2-8C64-C893-DE77-A05778BF78F5}"/>
              </a:ext>
            </a:extLst>
          </p:cNvPr>
          <p:cNvSpPr txBox="1"/>
          <p:nvPr/>
        </p:nvSpPr>
        <p:spPr>
          <a:xfrm>
            <a:off x="546652" y="1017726"/>
            <a:ext cx="694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Prepare the overnight culture (mother culture) for cells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E.coli Rb1 strain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A8108-89E1-8AFB-0A6F-733BD2CC768D}"/>
              </a:ext>
            </a:extLst>
          </p:cNvPr>
          <p:cNvSpPr txBox="1"/>
          <p:nvPr/>
        </p:nvSpPr>
        <p:spPr>
          <a:xfrm>
            <a:off x="515973" y="1805953"/>
            <a:ext cx="4254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His-tagged ribosome (6X)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Genomic insertion of tag at 50S subunit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Constitutively expressed by cells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362C3-AC41-DD3D-C4D8-0169F368B551}"/>
              </a:ext>
            </a:extLst>
          </p:cNvPr>
          <p:cNvGrpSpPr/>
          <p:nvPr/>
        </p:nvGrpSpPr>
        <p:grpSpPr>
          <a:xfrm>
            <a:off x="4770783" y="1340891"/>
            <a:ext cx="4254810" cy="3059139"/>
            <a:chOff x="1972054" y="3569526"/>
            <a:chExt cx="4254810" cy="305913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CEE9ADF-DCF1-C58C-A270-BE5F51985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2" t="17971" r="12500" b="12319"/>
            <a:stretch/>
          </p:blipFill>
          <p:spPr bwMode="auto">
            <a:xfrm>
              <a:off x="1972054" y="3569526"/>
              <a:ext cx="4254810" cy="305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3ACAF8-DEFE-4183-D900-42C3CA78D6E0}"/>
                </a:ext>
              </a:extLst>
            </p:cNvPr>
            <p:cNvSpPr/>
            <p:nvPr/>
          </p:nvSpPr>
          <p:spPr>
            <a:xfrm>
              <a:off x="3309730" y="3856381"/>
              <a:ext cx="1262270" cy="13716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62442B-0D47-4E39-BA7A-965262EADCC1}"/>
              </a:ext>
            </a:extLst>
          </p:cNvPr>
          <p:cNvGrpSpPr/>
          <p:nvPr/>
        </p:nvGrpSpPr>
        <p:grpSpPr>
          <a:xfrm>
            <a:off x="382228" y="3614596"/>
            <a:ext cx="4522300" cy="2970258"/>
            <a:chOff x="5804452" y="4268607"/>
            <a:chExt cx="3339548" cy="2275067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0843D40-AF60-A763-01D0-52D1BF8E1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452" y="4268607"/>
              <a:ext cx="3339548" cy="2275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CF31D2-2B53-C19E-10C9-DB3B8B3B6E46}"/>
                </a:ext>
              </a:extLst>
            </p:cNvPr>
            <p:cNvSpPr/>
            <p:nvPr/>
          </p:nvSpPr>
          <p:spPr>
            <a:xfrm>
              <a:off x="7896254" y="5596282"/>
              <a:ext cx="787179" cy="346712"/>
            </a:xfrm>
            <a:prstGeom prst="rect">
              <a:avLst/>
            </a:prstGeom>
            <a:solidFill>
              <a:srgbClr val="49A8B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Ribosome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334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06600" y="1170384"/>
            <a:ext cx="6127427" cy="2564627"/>
            <a:chOff x="305983" y="1627426"/>
            <a:chExt cx="8226158" cy="3705783"/>
          </a:xfrm>
        </p:grpSpPr>
        <p:sp>
          <p:nvSpPr>
            <p:cNvPr id="15" name="Isosceles Triangle 14"/>
            <p:cNvSpPr/>
            <p:nvPr/>
          </p:nvSpPr>
          <p:spPr>
            <a:xfrm rot="16200000">
              <a:off x="1917222" y="2299154"/>
              <a:ext cx="3279514" cy="220728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843" y="1627426"/>
              <a:ext cx="4132298" cy="37057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" y="2712378"/>
              <a:ext cx="3059697" cy="1465093"/>
            </a:xfrm>
            <a:prstGeom prst="rect">
              <a:avLst/>
            </a:prstGeom>
          </p:spPr>
        </p:pic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AF1F32BB-FD1B-5C0C-A41B-A32394E86C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808" y="345289"/>
            <a:ext cx="6127427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700" dirty="0"/>
              <a:t>Rb1 his-tagged ribosome</a:t>
            </a:r>
            <a:endParaRPr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610B5-AB30-0414-9013-6D03404F0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6" t="9420" r="60663" b="47295"/>
          <a:stretch/>
        </p:blipFill>
        <p:spPr>
          <a:xfrm>
            <a:off x="6177336" y="3898407"/>
            <a:ext cx="2713382" cy="22263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BCAE8-9630-6A59-A926-56FB129FA66F}"/>
              </a:ext>
            </a:extLst>
          </p:cNvPr>
          <p:cNvSpPr/>
          <p:nvPr/>
        </p:nvSpPr>
        <p:spPr>
          <a:xfrm>
            <a:off x="4820478" y="2565817"/>
            <a:ext cx="695739" cy="7041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D31F62-033B-2813-BF61-C2D0BCCC4982}"/>
              </a:ext>
            </a:extLst>
          </p:cNvPr>
          <p:cNvGrpSpPr/>
          <p:nvPr/>
        </p:nvGrpSpPr>
        <p:grpSpPr>
          <a:xfrm>
            <a:off x="1617225" y="3942971"/>
            <a:ext cx="2777750" cy="2269624"/>
            <a:chOff x="1617225" y="3942971"/>
            <a:chExt cx="2777750" cy="22696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E364CC-7127-4C30-E44F-BEF08FCC1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7225" y="3942971"/>
              <a:ext cx="2777750" cy="22696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5113B6-38D9-309F-BB82-FC7684FA36E3}"/>
                </a:ext>
              </a:extLst>
            </p:cNvPr>
            <p:cNvSpPr/>
            <p:nvPr/>
          </p:nvSpPr>
          <p:spPr>
            <a:xfrm rot="20770895">
              <a:off x="2823580" y="4867330"/>
              <a:ext cx="1178274" cy="6937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755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29F-4E33-B90A-301D-7B283588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growth curve</a:t>
            </a:r>
            <a:endParaRPr lang="en-CH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270033-85FA-41FD-E748-22C47EE0C0EC}"/>
              </a:ext>
            </a:extLst>
          </p:cNvPr>
          <p:cNvGrpSpPr/>
          <p:nvPr/>
        </p:nvGrpSpPr>
        <p:grpSpPr>
          <a:xfrm>
            <a:off x="667013" y="1761840"/>
            <a:ext cx="4893469" cy="2721769"/>
            <a:chOff x="2018734" y="2497336"/>
            <a:chExt cx="4893469" cy="2721769"/>
          </a:xfrm>
        </p:grpSpPr>
        <p:pic>
          <p:nvPicPr>
            <p:cNvPr id="1026" name="Picture 2" descr="Bacterial growth, detachment and cell size control on polyethylene  terephthalate surfaces | Scientific Reports">
              <a:extLst>
                <a:ext uri="{FF2B5EF4-FFF2-40B4-BE49-F238E27FC236}">
                  <a16:creationId xmlns:a16="http://schemas.microsoft.com/office/drawing/2014/main" id="{9E082258-164E-2612-3BC5-09CC76A83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734" y="2497336"/>
              <a:ext cx="4893469" cy="27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7525C1-B657-AC09-63C9-3601D14F45B9}"/>
                </a:ext>
              </a:extLst>
            </p:cNvPr>
            <p:cNvSpPr/>
            <p:nvPr/>
          </p:nvSpPr>
          <p:spPr>
            <a:xfrm rot="1306940">
              <a:off x="3382467" y="3082210"/>
              <a:ext cx="446422" cy="1130568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139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286" y="216080"/>
            <a:ext cx="6127427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700" spc="-11" dirty="0"/>
              <a:t>Culturing the cells for ribosome purification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78323" y="987908"/>
            <a:ext cx="6743700" cy="656911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70034" marR="3810" indent="-260985" algn="just">
              <a:buSzPct val="96428"/>
              <a:buFont typeface="Wingdings"/>
              <a:buChar char="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  <a:p>
            <a:pPr marL="809149" marR="3810" lvl="1" indent="-342900" algn="just">
              <a:buSzPct val="96428"/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2100" spc="-4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694A2-8C64-C893-DE77-A05778BF78F5}"/>
              </a:ext>
            </a:extLst>
          </p:cNvPr>
          <p:cNvSpPr txBox="1"/>
          <p:nvPr/>
        </p:nvSpPr>
        <p:spPr>
          <a:xfrm>
            <a:off x="546652" y="1017726"/>
            <a:ext cx="694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Prepare the overnight culture (mother culture) for cells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E.coli Rb1 strain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A8108-89E1-8AFB-0A6F-733BD2CC768D}"/>
              </a:ext>
            </a:extLst>
          </p:cNvPr>
          <p:cNvSpPr txBox="1"/>
          <p:nvPr/>
        </p:nvSpPr>
        <p:spPr>
          <a:xfrm>
            <a:off x="515973" y="1805953"/>
            <a:ext cx="4254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His-tagged ribosome (6X)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Genomic insertion of tag at 50S subunit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Constitutively expressed by cells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362C3-AC41-DD3D-C4D8-0169F368B551}"/>
              </a:ext>
            </a:extLst>
          </p:cNvPr>
          <p:cNvGrpSpPr/>
          <p:nvPr/>
        </p:nvGrpSpPr>
        <p:grpSpPr>
          <a:xfrm>
            <a:off x="4770783" y="1340891"/>
            <a:ext cx="4254810" cy="3059139"/>
            <a:chOff x="1972054" y="3569526"/>
            <a:chExt cx="4254810" cy="305913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CEE9ADF-DCF1-C58C-A270-BE5F51985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2" t="17971" r="12500" b="12319"/>
            <a:stretch/>
          </p:blipFill>
          <p:spPr bwMode="auto">
            <a:xfrm>
              <a:off x="1972054" y="3569526"/>
              <a:ext cx="4254810" cy="305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3ACAF8-DEFE-4183-D900-42C3CA78D6E0}"/>
                </a:ext>
              </a:extLst>
            </p:cNvPr>
            <p:cNvSpPr/>
            <p:nvPr/>
          </p:nvSpPr>
          <p:spPr>
            <a:xfrm>
              <a:off x="3309730" y="3856381"/>
              <a:ext cx="1262270" cy="13716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62442B-0D47-4E39-BA7A-965262EADCC1}"/>
              </a:ext>
            </a:extLst>
          </p:cNvPr>
          <p:cNvGrpSpPr/>
          <p:nvPr/>
        </p:nvGrpSpPr>
        <p:grpSpPr>
          <a:xfrm>
            <a:off x="382228" y="3614596"/>
            <a:ext cx="4522300" cy="2970258"/>
            <a:chOff x="5804452" y="4268607"/>
            <a:chExt cx="3339548" cy="2275067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0843D40-AF60-A763-01D0-52D1BF8E1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452" y="4268607"/>
              <a:ext cx="3339548" cy="2275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CF31D2-2B53-C19E-10C9-DB3B8B3B6E46}"/>
                </a:ext>
              </a:extLst>
            </p:cNvPr>
            <p:cNvSpPr/>
            <p:nvPr/>
          </p:nvSpPr>
          <p:spPr>
            <a:xfrm>
              <a:off x="7896254" y="5596282"/>
              <a:ext cx="787179" cy="346712"/>
            </a:xfrm>
            <a:prstGeom prst="rect">
              <a:avLst/>
            </a:prstGeom>
            <a:solidFill>
              <a:srgbClr val="49A8B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Ribosome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80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7793-4FD9-06D0-D8D7-4BF66AA0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843515"/>
          </a:xfrm>
        </p:spPr>
        <p:txBody>
          <a:bodyPr>
            <a:normAutofit/>
          </a:bodyPr>
          <a:lstStyle/>
          <a:p>
            <a:r>
              <a:rPr lang="en-GB" sz="3600" dirty="0"/>
              <a:t>His-tag ribosome purification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0D5217-4B3E-3C79-94EC-4C5CBB69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8" y="1132543"/>
            <a:ext cx="7767566" cy="54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5CFD3-5414-EF45-9B2D-D514C6CFC7DA}"/>
              </a:ext>
            </a:extLst>
          </p:cNvPr>
          <p:cNvSpPr txBox="1"/>
          <p:nvPr/>
        </p:nvSpPr>
        <p:spPr>
          <a:xfrm>
            <a:off x="1371600" y="1212575"/>
            <a:ext cx="13914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Target ribosome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62ECF-4CEF-8956-EA06-76454AD472F6}"/>
              </a:ext>
            </a:extLst>
          </p:cNvPr>
          <p:cNvSpPr txBox="1"/>
          <p:nvPr/>
        </p:nvSpPr>
        <p:spPr>
          <a:xfrm>
            <a:off x="6982375" y="5947489"/>
            <a:ext cx="13914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Purified ribosome</a:t>
            </a:r>
          </a:p>
        </p:txBody>
      </p:sp>
    </p:spTree>
    <p:extLst>
      <p:ext uri="{BB962C8B-B14F-4D97-AF65-F5344CB8AC3E}">
        <p14:creationId xmlns:p14="http://schemas.microsoft.com/office/powerpoint/2010/main" val="4135046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162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Cell-free Synthetic Biology</vt:lpstr>
      <vt:lpstr>Objectives</vt:lpstr>
      <vt:lpstr>Culturing the cells for ribosome purification</vt:lpstr>
      <vt:lpstr>Culturing the cells for ribosome purification</vt:lpstr>
      <vt:lpstr>Rb1 his-tagged ribosome</vt:lpstr>
      <vt:lpstr>Bacterial growth curve</vt:lpstr>
      <vt:lpstr>Culturing the cells for ribosome purification</vt:lpstr>
      <vt:lpstr>His-tag ribosome purification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O'Connor</dc:creator>
  <cp:lastModifiedBy>Bava  Ganesh Ragunathan</cp:lastModifiedBy>
  <cp:revision>66</cp:revision>
  <dcterms:created xsi:type="dcterms:W3CDTF">2012-08-25T21:49:59Z</dcterms:created>
  <dcterms:modified xsi:type="dcterms:W3CDTF">2023-11-14T13:20:54Z</dcterms:modified>
</cp:coreProperties>
</file>